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301421-CC5C-47D7-AB38-E94F773E2798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0%BA%D0%BE%D0%B4%D0%B5%D0%BB%D0%B8%D0%B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ru.wikipedia.org/wiki/%D0%91%D0%B8%D1%81%D0%B5%D1%8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hyperlink" Target="http://womanwiki.ru/w/%D0%9A%D1%80%D1%83%D0%B6%D0%B5%D0%B2%D0%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B%D0%B8%D0%BD%D0%B0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hyperlink" Target="https://ru.wikipedia.org/wiki/%D0%A1%D0%BC%D0%B0%D0%BB%D1%8C%D1%82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«Виды и жанры искусств»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Подготовили: воспитатель </a:t>
            </a:r>
            <a:r>
              <a:rPr lang="ru-RU" b="1" dirty="0" err="1" smtClean="0">
                <a:solidFill>
                  <a:srgbClr val="0070C0"/>
                </a:solidFill>
              </a:rPr>
              <a:t>Варгина</a:t>
            </a:r>
            <a:r>
              <a:rPr lang="ru-RU" b="1" dirty="0" smtClean="0">
                <a:solidFill>
                  <a:srgbClr val="0070C0"/>
                </a:solidFill>
              </a:rPr>
              <a:t> С.В.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       Воспитатель Логинова Л.А.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«Графика»- </a:t>
            </a:r>
            <a:r>
              <a:rPr lang="ru-RU" sz="2400" dirty="0"/>
              <a:t>вид </a:t>
            </a:r>
            <a:r>
              <a:rPr lang="ru-RU" sz="2400" dirty="0" smtClean="0"/>
              <a:t>изобразительного искусства, </a:t>
            </a:r>
            <a:r>
              <a:rPr lang="ru-RU" sz="2400" dirty="0"/>
              <a:t>использующий в качестве основных изобразительных средств линии, штрихи, пятна и точки</a:t>
            </a:r>
            <a:r>
              <a:rPr lang="ru-RU" sz="4000" dirty="0"/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4386502" cy="1728192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«Гравюра» </a:t>
            </a:r>
            <a:r>
              <a:rPr lang="ru-RU" dirty="0"/>
              <a:t>– </a:t>
            </a:r>
            <a:r>
              <a:rPr lang="ru-RU" sz="4200" dirty="0"/>
              <a:t>рисунок, наносящийся на плоскую поверхность материала, покрывающийся краской для оттиска на бумаге. К материалам гравюры относятся: металл (сталь, цинк, медь), дерево, пластик, картон</a:t>
            </a:r>
            <a:r>
              <a:rPr lang="ru-RU" sz="4200" dirty="0" smtClean="0"/>
              <a:t>..</a:t>
            </a:r>
            <a:endParaRPr lang="ru-RU" sz="4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05060"/>
            <a:ext cx="3672408" cy="329229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484784"/>
            <a:ext cx="4464496" cy="2016224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«Эстамп» </a:t>
            </a:r>
            <a:r>
              <a:rPr lang="ru-RU" dirty="0"/>
              <a:t>– </a:t>
            </a:r>
            <a:r>
              <a:rPr lang="ru-RU" sz="4200" dirty="0"/>
              <a:t>это оттиск с гравировальной доски, который является станковым произведением художественной графики. К эстампам относят гравюру, литографию, </a:t>
            </a:r>
            <a:r>
              <a:rPr lang="ru-RU" sz="4200" dirty="0" err="1"/>
              <a:t>шелкографию</a:t>
            </a:r>
            <a:r>
              <a:rPr lang="ru-RU" sz="4200" dirty="0"/>
              <a:t>, монотипию.</a:t>
            </a:r>
            <a:br>
              <a:rPr lang="ru-RU" sz="4200" dirty="0"/>
            </a:br>
            <a:endParaRPr lang="ru-RU" sz="4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82194"/>
            <a:ext cx="3312368" cy="2871142"/>
          </a:xfrm>
        </p:spPr>
      </p:pic>
    </p:spTree>
    <p:extLst>
      <p:ext uri="{BB962C8B-B14F-4D97-AF65-F5344CB8AC3E}">
        <p14:creationId xmlns:p14="http://schemas.microsoft.com/office/powerpoint/2010/main" xmlns="" val="2322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4392488" cy="1728192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«Книжная графика</a:t>
            </a:r>
            <a:r>
              <a:rPr lang="ru-RU" dirty="0" smtClean="0"/>
              <a:t>» </a:t>
            </a:r>
            <a:r>
              <a:rPr lang="ru-RU" dirty="0"/>
              <a:t>– </a:t>
            </a:r>
            <a:r>
              <a:rPr lang="ru-RU" sz="2200" dirty="0"/>
              <a:t>входит в конструкцию книги, является ее декоративным оформлением, </a:t>
            </a:r>
            <a:r>
              <a:rPr lang="ru-RU" sz="2200" dirty="0" smtClean="0"/>
              <a:t>иллюстрациями.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32" y="2654044"/>
            <a:ext cx="3956144" cy="29351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260648"/>
            <a:ext cx="3962182" cy="180020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«Экслибрис» </a:t>
            </a:r>
            <a:r>
              <a:rPr lang="ru-RU" dirty="0" smtClean="0"/>
              <a:t>– </a:t>
            </a:r>
            <a:r>
              <a:rPr lang="ru-RU" sz="2900" dirty="0"/>
              <a:t>знак, который указывает на владельца книги. Знак располагается на внутренней стороне переплёта или обложки.</a:t>
            </a:r>
            <a:br>
              <a:rPr lang="ru-RU" sz="2900" dirty="0"/>
            </a:br>
            <a:endParaRPr lang="ru-RU" sz="29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32856"/>
            <a:ext cx="3240360" cy="3550394"/>
          </a:xfrm>
        </p:spPr>
      </p:pic>
    </p:spTree>
    <p:extLst>
      <p:ext uri="{BB962C8B-B14F-4D97-AF65-F5344CB8AC3E}">
        <p14:creationId xmlns:p14="http://schemas.microsoft.com/office/powerpoint/2010/main" xmlns="" val="759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4248472" cy="2088232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«Плакат» </a:t>
            </a:r>
            <a:r>
              <a:rPr lang="ru-RU" dirty="0"/>
              <a:t>– </a:t>
            </a:r>
            <a:r>
              <a:rPr lang="ru-RU" sz="3400" dirty="0"/>
              <a:t>изображение, направленное для привлечения всеобщего внимания, которое создаётся в учебных или агитационных целях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4"/>
            <a:ext cx="3456384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8640"/>
            <a:ext cx="3807328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«Линогравюра» </a:t>
            </a:r>
            <a:r>
              <a:rPr lang="ru-RU" dirty="0"/>
              <a:t>– гравюра на линолеуме.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492896"/>
            <a:ext cx="3384376" cy="4032448"/>
          </a:xfrm>
        </p:spPr>
      </p:pic>
    </p:spTree>
    <p:extLst>
      <p:ext uri="{BB962C8B-B14F-4D97-AF65-F5344CB8AC3E}">
        <p14:creationId xmlns:p14="http://schemas.microsoft.com/office/powerpoint/2010/main" xmlns="" val="8455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816424" cy="122413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«Ксилография» </a:t>
            </a:r>
            <a:r>
              <a:rPr lang="ru-RU" sz="4400" dirty="0"/>
              <a:t>– </a:t>
            </a:r>
            <a:r>
              <a:rPr lang="ru-RU" sz="3600" dirty="0"/>
              <a:t>гравюра на дереве.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5"/>
            <a:ext cx="3744416" cy="42484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60648"/>
            <a:ext cx="3447288" cy="1368152"/>
          </a:xfrm>
        </p:spPr>
        <p:txBody>
          <a:bodyPr>
            <a:normAutofit fontScale="92500"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«Офорт» </a:t>
            </a:r>
            <a:r>
              <a:rPr lang="ru-RU" dirty="0"/>
              <a:t>– </a:t>
            </a:r>
            <a:r>
              <a:rPr lang="ru-RU" sz="2200" dirty="0"/>
              <a:t>металлический вид гравюры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348880"/>
            <a:ext cx="3888432" cy="4032448"/>
          </a:xfrm>
        </p:spPr>
      </p:pic>
    </p:spTree>
    <p:extLst>
      <p:ext uri="{BB962C8B-B14F-4D97-AF65-F5344CB8AC3E}">
        <p14:creationId xmlns:p14="http://schemas.microsoft.com/office/powerpoint/2010/main" xmlns="" val="9723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440160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2000" dirty="0" smtClean="0"/>
              <a:t>-вид </a:t>
            </a:r>
            <a:r>
              <a:rPr lang="ru-RU" sz="2000" dirty="0"/>
              <a:t>искусства, возникший в древности. Найденные скульптуры состояли из глины, дерева, </a:t>
            </a:r>
            <a:r>
              <a:rPr lang="ru-RU" sz="2000" dirty="0" err="1" smtClean="0"/>
              <a:t>камняизображали</a:t>
            </a:r>
            <a:r>
              <a:rPr lang="ru-RU" sz="2000" dirty="0" smtClean="0"/>
              <a:t> </a:t>
            </a:r>
            <a:r>
              <a:rPr lang="ru-RU" sz="2000" dirty="0"/>
              <a:t>людей и животных, довольно схожих с оригиналами.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8568952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«Монументальная скульптура</a:t>
            </a:r>
            <a:r>
              <a:rPr lang="ru-RU" dirty="0" smtClean="0"/>
              <a:t>»  </a:t>
            </a:r>
            <a:r>
              <a:rPr lang="ru-RU" dirty="0"/>
              <a:t>предназначается для улиц и площадей и длительного использования, поэтому для такого вида скульптуры используется бронза, мрамор, гранит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29000"/>
            <a:ext cx="2736304" cy="2664296"/>
          </a:xfrm>
        </p:spPr>
      </p:pic>
      <p:pic>
        <p:nvPicPr>
          <p:cNvPr id="3075" name="Picture 3" descr="C:\Users\user\Pictures\Без названия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528" y="3501008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Без названия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2968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5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512168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«Станковая скульптура»</a:t>
            </a:r>
            <a:r>
              <a:rPr lang="ru-RU" sz="2400" dirty="0" smtClean="0"/>
              <a:t>- </a:t>
            </a:r>
            <a:r>
              <a:rPr lang="ru-RU" sz="2000" dirty="0"/>
              <a:t>вид скульптуры, имеющий самостоятельное значение, рассчитанный на восприятие с близкого расстояния и не связанный с архитектурой и предметным окружением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user\Pictures\images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98" y="2220495"/>
            <a:ext cx="325906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images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8999"/>
            <a:ext cx="2592288" cy="33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le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7440"/>
            <a:ext cx="4392488" cy="22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¡ÑÐ°Ð½ÐºÐ¾Ð²Ð°Ñ ÑÐºÑÐ»ÑÐ¿ÑÑÑÐ°. ÐÑÑ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7"/>
            <a:ext cx="2016224" cy="28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6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656184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«Декоративно - прикладное искусство</a:t>
            </a:r>
            <a:r>
              <a:rPr lang="ru-RU" sz="2400" dirty="0" smtClean="0"/>
              <a:t>»- </a:t>
            </a:r>
            <a:r>
              <a:rPr lang="ru-RU" sz="2400" dirty="0"/>
              <a:t> </a:t>
            </a:r>
            <a:r>
              <a:rPr lang="ru-RU" sz="2000" dirty="0"/>
              <a:t>широкий раздел </a:t>
            </a:r>
            <a:r>
              <a:rPr lang="ru-RU" sz="2000" dirty="0" smtClean="0"/>
              <a:t>изобразительного искусства , </a:t>
            </a:r>
            <a:r>
              <a:rPr lang="ru-RU" sz="2000" dirty="0"/>
              <a:t>который охватывает различные отрасли творческой деятельности, направленной на создание художественных изделий с утилитарными и художественными функциями.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4314494" cy="864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«Батик» </a:t>
            </a:r>
            <a:r>
              <a:rPr lang="ru-RU" dirty="0" smtClean="0"/>
              <a:t>-</a:t>
            </a:r>
            <a:r>
              <a:rPr lang="ru-RU" dirty="0"/>
              <a:t>ручная роспись по ткани с использованием резервирующих составов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3538859" cy="36724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4248472" cy="1368152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«Вышивание»- </a:t>
            </a:r>
            <a:r>
              <a:rPr lang="ru-RU" dirty="0"/>
              <a:t> </a:t>
            </a:r>
            <a:r>
              <a:rPr lang="ru-RU" sz="3200" dirty="0">
                <a:hlinkClick r:id="rId3" tooltip="Рукоделие"/>
              </a:rPr>
              <a:t>рукодельное</a:t>
            </a:r>
            <a:r>
              <a:rPr lang="ru-RU" sz="3200" dirty="0"/>
              <a:t> искусство украшать самыми различными узорами всевозможные ткани и материалы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075" y="3140968"/>
            <a:ext cx="3631381" cy="3168352"/>
          </a:xfrm>
        </p:spPr>
      </p:pic>
    </p:spTree>
    <p:extLst>
      <p:ext uri="{BB962C8B-B14F-4D97-AF65-F5344CB8AC3E}">
        <p14:creationId xmlns:p14="http://schemas.microsoft.com/office/powerpoint/2010/main" xmlns="" val="2860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536504" cy="1440160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«Макраме»- </a:t>
            </a:r>
            <a:r>
              <a:rPr lang="ru-RU" sz="3600" dirty="0"/>
              <a:t>Искусство плетения (узелками) из толстых кручёных нитей, а также различных шнуров</a:t>
            </a:r>
            <a:br>
              <a:rPr lang="ru-RU" sz="3600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20888"/>
            <a:ext cx="3409806" cy="36724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4355976" cy="208823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«Вязание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</a:t>
            </a:r>
            <a:r>
              <a:rPr lang="ru-RU" sz="4200" dirty="0"/>
              <a:t>процесс изготовления полотна или изделий из одной или нескольких нитей путём изгибания их в петли и соединения петель друг с другом с помощью несложных инструментов, вручную или на специальной машине.</a:t>
            </a:r>
            <a:r>
              <a:rPr lang="ru-RU" sz="4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348880"/>
            <a:ext cx="4176463" cy="3744416"/>
          </a:xfrm>
        </p:spPr>
      </p:pic>
    </p:spTree>
    <p:extLst>
      <p:ext uri="{BB962C8B-B14F-4D97-AF65-F5344CB8AC3E}">
        <p14:creationId xmlns:p14="http://schemas.microsoft.com/office/powerpoint/2010/main" xmlns="" val="1335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32048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«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Бисероплетение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/>
              <a:t>-создание </a:t>
            </a:r>
            <a:r>
              <a:rPr lang="ru-RU" dirty="0"/>
              <a:t>при помощи </a:t>
            </a:r>
            <a:r>
              <a:rPr lang="ru-RU" dirty="0">
                <a:hlinkClick r:id="rId2" tooltip="Бисер"/>
              </a:rPr>
              <a:t>бисера</a:t>
            </a:r>
            <a:r>
              <a:rPr lang="ru-RU" dirty="0"/>
              <a:t> и металлической проволоки художественных двумерных и трёхмерных композиций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0888"/>
            <a:ext cx="3600400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0"/>
            <a:ext cx="4427984" cy="234888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«Кружевоплетение»- </a:t>
            </a:r>
            <a:r>
              <a:rPr lang="ru-RU" sz="3200" dirty="0"/>
              <a:t>это традиционный вид уникального русского народного искусства. </a:t>
            </a:r>
            <a:r>
              <a:rPr lang="ru-RU" sz="3200" dirty="0">
                <a:hlinkClick r:id="rId4" tooltip="Кружево"/>
              </a:rPr>
              <a:t>Кружево</a:t>
            </a:r>
            <a:r>
              <a:rPr lang="ru-RU" sz="3200" dirty="0"/>
              <a:t> – декоративные элементы из ниток и ткани. Ажурный узор, образованный переплетениями нитей, является общим признаком всех видов кружев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92896"/>
            <a:ext cx="3600400" cy="3816424"/>
          </a:xfrm>
        </p:spPr>
      </p:pic>
    </p:spTree>
    <p:extLst>
      <p:ext uri="{BB962C8B-B14F-4D97-AF65-F5344CB8AC3E}">
        <p14:creationId xmlns:p14="http://schemas.microsoft.com/office/powerpoint/2010/main" xmlns="" val="27835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4608512" cy="223224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«Гобелен</a:t>
            </a:r>
            <a:r>
              <a:rPr lang="ru-RU" dirty="0" smtClean="0"/>
              <a:t>»-</a:t>
            </a:r>
            <a:r>
              <a:rPr lang="ru-RU" dirty="0"/>
              <a:t> один из видов </a:t>
            </a:r>
            <a:r>
              <a:rPr lang="ru-RU" dirty="0" smtClean="0"/>
              <a:t>декоративно- прикладного искусства , </a:t>
            </a:r>
            <a:r>
              <a:rPr lang="ru-RU" dirty="0"/>
              <a:t>стенной односторонний </a:t>
            </a:r>
            <a:r>
              <a:rPr lang="ru-RU" dirty="0" err="1" smtClean="0"/>
              <a:t>безворсовый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ковер</a:t>
            </a:r>
            <a:r>
              <a:rPr lang="ru-RU" dirty="0"/>
              <a:t> с сюжетной или </a:t>
            </a:r>
            <a:r>
              <a:rPr lang="ru-RU" dirty="0" smtClean="0"/>
              <a:t>орнаментальной композицией</a:t>
            </a:r>
            <a:r>
              <a:rPr lang="ru-RU" dirty="0"/>
              <a:t>, вытканный вручную перекрёстным переплетением нитей</a:t>
            </a:r>
            <a:br>
              <a:rPr lang="ru-RU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2896"/>
            <a:ext cx="4032447" cy="41044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0"/>
            <a:ext cx="4499992" cy="22768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«Керамика»- </a:t>
            </a:r>
            <a:r>
              <a:rPr lang="ru-RU" sz="2600" dirty="0" smtClean="0"/>
              <a:t>изделия </a:t>
            </a:r>
            <a:r>
              <a:rPr lang="ru-RU" sz="2600" dirty="0"/>
              <a:t>из неорганических материалов (например, </a:t>
            </a:r>
            <a:r>
              <a:rPr lang="ru-RU" sz="2600" dirty="0">
                <a:hlinkClick r:id="rId3" tooltip="Глина"/>
              </a:rPr>
              <a:t>глины</a:t>
            </a:r>
            <a:r>
              <a:rPr lang="ru-RU" sz="2600" dirty="0"/>
              <a:t>) и их смесей с минеральными добавками, изготавливаемые под воздействием высокой температуры с последующим охлаждением</a:t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403244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640959" cy="46805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«Живопись»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«Графика»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«Скульптура»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«Декоративно- прикладное искусство».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584176"/>
          </a:xfrm>
        </p:spPr>
        <p:txBody>
          <a:bodyPr/>
          <a:lstStyle/>
          <a:p>
            <a:r>
              <a:rPr lang="ru-RU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Изобразительные виды искусств:</a:t>
            </a:r>
            <a:endParaRPr lang="ru-RU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5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608512" cy="1728192"/>
          </a:xfrm>
        </p:spPr>
        <p:txBody>
          <a:bodyPr>
            <a:normAutofit fontScale="25000" lnSpcReduction="20000"/>
          </a:bodyPr>
          <a:lstStyle/>
          <a:p>
            <a:r>
              <a:rPr lang="ru-RU" sz="7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«Мозаика</a:t>
            </a:r>
            <a:r>
              <a:rPr lang="ru-RU" sz="7200" dirty="0" smtClean="0"/>
              <a:t>»-</a:t>
            </a:r>
            <a:r>
              <a:rPr lang="ru-RU" sz="8000" dirty="0" smtClean="0"/>
              <a:t>изображения </a:t>
            </a:r>
            <a:r>
              <a:rPr lang="ru-RU" sz="8000" dirty="0"/>
              <a:t>посредством компоновки, набора и закрепления на поверхности (как правило — на плоскости) разноцветных камней, </a:t>
            </a:r>
            <a:r>
              <a:rPr lang="ru-RU" sz="8000" dirty="0">
                <a:hlinkClick r:id="rId2" tooltip="Смальта"/>
              </a:rPr>
              <a:t>смальты</a:t>
            </a:r>
            <a:r>
              <a:rPr lang="ru-RU" sz="8000" dirty="0"/>
              <a:t>, керамических плиток и других материалов</a:t>
            </a:r>
            <a:br>
              <a:rPr lang="ru-RU" sz="8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88640"/>
            <a:ext cx="4032448" cy="136815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«Художественная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 по дереву, керамике и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</a:t>
            </a:r>
            <a:r>
              <a:rPr lang="ru-RU" dirty="0" smtClean="0"/>
              <a:t>»-</a:t>
            </a:r>
            <a:r>
              <a:rPr lang="ru-RU" dirty="0"/>
              <a:t> искусство декорирования красками какой-либо поверхности.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user\Pictures\Без названия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7444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8272"/>
            <a:ext cx="3600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40948"/>
            <a:ext cx="219125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60728"/>
            <a:ext cx="2384275" cy="16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411" y="2114197"/>
            <a:ext cx="1843328" cy="181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141" y="3990701"/>
            <a:ext cx="1931871" cy="210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3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788024" cy="2204864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«Витраж»</a:t>
            </a:r>
            <a:r>
              <a:rPr lang="ru-RU" dirty="0" smtClean="0"/>
              <a:t>-</a:t>
            </a:r>
            <a:r>
              <a:rPr lang="ru-RU" sz="4200" dirty="0"/>
              <a:t>произведение изобразительного </a:t>
            </a:r>
            <a:r>
              <a:rPr lang="ru-RU" sz="4200" dirty="0" smtClean="0"/>
              <a:t>декоративно- прикладного </a:t>
            </a:r>
            <a:r>
              <a:rPr lang="ru-RU" sz="4200" dirty="0"/>
              <a:t> </a:t>
            </a:r>
            <a:r>
              <a:rPr lang="ru-RU" sz="4200" dirty="0" smtClean="0"/>
              <a:t>из </a:t>
            </a:r>
            <a:r>
              <a:rPr lang="ru-RU" sz="4200" dirty="0"/>
              <a:t>цветного стекла, рассчитанное на сквозное освещение и предназначенное для заполнения проёма, чаще всего оконного, в каком-либо архитектурном сооружении.</a:t>
            </a:r>
            <a:br>
              <a:rPr lang="ru-RU" sz="4200" dirty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260648"/>
            <a:ext cx="4248472" cy="180020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«Оригами</a:t>
            </a:r>
            <a:r>
              <a:rPr lang="ru-RU" dirty="0" smtClean="0"/>
              <a:t>» -</a:t>
            </a:r>
            <a:r>
              <a:rPr lang="ru-RU" sz="4200" dirty="0"/>
              <a:t>вид декоративно-прикладного искусства; древнее искусство складывания фигурок из бумаги.</a:t>
            </a:r>
          </a:p>
          <a:p>
            <a:r>
              <a:rPr lang="ru-RU" sz="4200" dirty="0"/>
              <a:t/>
            </a:r>
            <a:br>
              <a:rPr lang="ru-RU" sz="4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924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884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552" y="4653136"/>
            <a:ext cx="2158561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187220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296144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Граффити»- </a:t>
            </a:r>
            <a:r>
              <a:rPr lang="ru-RU" sz="2000" dirty="0"/>
              <a:t>изображения или надписи, выцарапанные, написанные или нарисованные краской или чернилами на стенах и других поверхностях.</a:t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85" y="2132856"/>
            <a:ext cx="3994514" cy="432048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1119"/>
            <a:ext cx="4320480" cy="40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9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1.Архитектура</a:t>
            </a:r>
          </a:p>
          <a:p>
            <a:r>
              <a:rPr lang="ru-RU" dirty="0" smtClean="0"/>
              <a:t>2.Литература</a:t>
            </a:r>
          </a:p>
          <a:p>
            <a:r>
              <a:rPr lang="ru-RU" dirty="0" smtClean="0"/>
              <a:t>3.Музыка.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Неизобразительные виды искусства: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«Архитектура»- </a:t>
            </a:r>
            <a:r>
              <a:rPr lang="ru-RU" sz="2000" dirty="0"/>
              <a:t>искусство и наука </a:t>
            </a:r>
            <a:r>
              <a:rPr lang="ru-RU" sz="2000" dirty="0" smtClean="0"/>
              <a:t>строить,</a:t>
            </a:r>
            <a:r>
              <a:rPr lang="ru-RU" sz="2000" dirty="0"/>
              <a:t> </a:t>
            </a:r>
            <a:r>
              <a:rPr lang="ru-RU" sz="2000" dirty="0" smtClean="0"/>
              <a:t>проектировать здания </a:t>
            </a:r>
            <a:r>
              <a:rPr lang="ru-RU" sz="2000" dirty="0"/>
              <a:t> и </a:t>
            </a:r>
            <a:r>
              <a:rPr lang="ru-RU" sz="2000" u="sng" dirty="0" smtClean="0"/>
              <a:t>сооружения.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8140"/>
            <a:ext cx="3006394" cy="201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4624"/>
            <a:ext cx="2808312" cy="22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ÐÐ°ÑÑÐ¸Ð½ÐºÐ¸ Ð¿Ð¾ Ð·Ð°Ð¿ÑÐ¾ÑÑ Ð°ÑÑÐ¸ÑÐµÐºÑÑÑ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16024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00639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98140"/>
            <a:ext cx="2706985" cy="216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8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392488" cy="1196752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</a:t>
            </a:r>
            <a:r>
              <a:rPr lang="ru-RU" sz="2600" dirty="0"/>
              <a:t>один из основных видов искусства; в широком смысле является совокупностью любых текстов</a:t>
            </a:r>
            <a:r>
              <a:rPr lang="ru-RU" dirty="0"/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3447288" cy="65836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«Музыка»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9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884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58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1387737"/>
            <a:ext cx="8064896" cy="173198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</a:rPr>
              <a:t>Спасибо за внимание!!!</a:t>
            </a:r>
            <a:endParaRPr lang="ru-RU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06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8640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«Живопись»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3888432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«Монументальная»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1.Фреска</a:t>
            </a:r>
          </a:p>
          <a:p>
            <a:r>
              <a:rPr lang="ru-RU" dirty="0" smtClean="0"/>
              <a:t>2.Мозаика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2306" y="1844824"/>
            <a:ext cx="3447288" cy="50405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«Станковая»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3799728" cy="42484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Портрет</a:t>
            </a:r>
          </a:p>
          <a:p>
            <a:r>
              <a:rPr lang="ru-RU" dirty="0" smtClean="0"/>
              <a:t>2. Пейзаж</a:t>
            </a:r>
          </a:p>
          <a:p>
            <a:r>
              <a:rPr lang="ru-RU" dirty="0" smtClean="0"/>
              <a:t>3.Исторический жанр</a:t>
            </a:r>
          </a:p>
          <a:p>
            <a:r>
              <a:rPr lang="ru-RU" dirty="0" smtClean="0"/>
              <a:t>4. Мифологический жанр</a:t>
            </a:r>
          </a:p>
          <a:p>
            <a:r>
              <a:rPr lang="ru-RU" dirty="0" smtClean="0"/>
              <a:t>5. Батальный жанр</a:t>
            </a:r>
          </a:p>
          <a:p>
            <a:r>
              <a:rPr lang="ru-RU" dirty="0" smtClean="0"/>
              <a:t>6. Бытовой жанр</a:t>
            </a:r>
          </a:p>
          <a:p>
            <a:r>
              <a:rPr lang="ru-RU" dirty="0" smtClean="0"/>
              <a:t>7.Нарюрморт</a:t>
            </a:r>
          </a:p>
          <a:p>
            <a:r>
              <a:rPr lang="ru-RU" dirty="0" smtClean="0"/>
              <a:t>8. Анималистический жанр</a:t>
            </a:r>
          </a:p>
          <a:p>
            <a:r>
              <a:rPr lang="ru-RU" dirty="0" smtClean="0"/>
              <a:t>9. Марина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7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507774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Монументальная живопись-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древний вид искусства , представленный в виде фресок, мозаик.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988840"/>
            <a:ext cx="4644008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Фреска»-</a:t>
            </a:r>
            <a:r>
              <a:rPr lang="ru-RU" sz="2000" dirty="0">
                <a:latin typeface="+mj-lt"/>
              </a:rPr>
              <a:t> </a:t>
            </a:r>
            <a:r>
              <a:rPr lang="ru-RU" sz="2000" dirty="0" smtClean="0">
                <a:latin typeface="+mj-lt"/>
              </a:rPr>
              <a:t>изображение </a:t>
            </a:r>
            <a:r>
              <a:rPr lang="ru-RU" sz="2000" dirty="0">
                <a:latin typeface="+mj-lt"/>
              </a:rPr>
              <a:t>создается на сырой штукатурке красками из разведенного в воде порошкового пигмента.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916832"/>
            <a:ext cx="4536504" cy="136815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«Мозаика»</a:t>
            </a:r>
            <a:r>
              <a:rPr lang="ru-RU" sz="8000" dirty="0"/>
              <a:t> </a:t>
            </a:r>
            <a:r>
              <a:rPr lang="ru-RU" sz="8000" dirty="0" smtClean="0"/>
              <a:t>- Изображение </a:t>
            </a:r>
            <a:r>
              <a:rPr lang="ru-RU" sz="8000" dirty="0"/>
              <a:t>компонуется и выкладывается из разноцветных кусочков смальты (непрозрачного стекла), камня, керамических плиток и других материалов</a:t>
            </a:r>
            <a:r>
              <a:rPr lang="ru-RU" sz="6200" dirty="0"/>
              <a:t>. </a:t>
            </a:r>
            <a:endParaRPr lang="ru-RU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8952" y="3355995"/>
            <a:ext cx="2895841" cy="317983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79" y="3479483"/>
            <a:ext cx="3881065" cy="3045403"/>
          </a:xfrm>
        </p:spPr>
      </p:pic>
    </p:spTree>
    <p:extLst>
      <p:ext uri="{BB962C8B-B14F-4D97-AF65-F5344CB8AC3E}">
        <p14:creationId xmlns:p14="http://schemas.microsoft.com/office/powerpoint/2010/main" xmlns="" val="32553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2776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Станковая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картины различных жанров, которые написаны на полотне, бумаге при помощи масляной краски.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4644008" cy="14401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«Портрет»</a:t>
            </a:r>
            <a:r>
              <a:rPr lang="ru-RU" sz="2000" dirty="0" smtClean="0"/>
              <a:t>  </a:t>
            </a:r>
            <a:r>
              <a:rPr lang="ru-RU" sz="1800" dirty="0" smtClean="0"/>
              <a:t>-</a:t>
            </a:r>
            <a:r>
              <a:rPr lang="ru-RU" sz="1800" dirty="0"/>
              <a:t>изображение или описание какого-либо человека либо группы людей, существующих или существовавших в реальной действительности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96952"/>
            <a:ext cx="3672408" cy="3744416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572000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«Пейзаж»- </a:t>
            </a:r>
            <a:r>
              <a:rPr lang="ru-RU" sz="1800" dirty="0"/>
              <a:t>жанр </a:t>
            </a:r>
            <a:r>
              <a:rPr lang="ru-RU" sz="1800" dirty="0" smtClean="0"/>
              <a:t>изобразительного искусства ,в </a:t>
            </a:r>
            <a:r>
              <a:rPr lang="ru-RU" sz="1800" dirty="0"/>
              <a:t>котором основным предметом изображения является первозданная, либо в той или иной степени преображённая человеком природа</a:t>
            </a:r>
            <a:r>
              <a:rPr lang="ru-RU" sz="1600" dirty="0"/>
              <a:t>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96952"/>
            <a:ext cx="4392487" cy="3672408"/>
          </a:xfrm>
        </p:spPr>
      </p:pic>
    </p:spTree>
    <p:extLst>
      <p:ext uri="{BB962C8B-B14F-4D97-AF65-F5344CB8AC3E}">
        <p14:creationId xmlns:p14="http://schemas.microsoft.com/office/powerpoint/2010/main" xmlns="" val="28646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788024" cy="20608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«Исторический жанр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</a:t>
            </a:r>
            <a:r>
              <a:rPr lang="ru-RU" sz="2000" dirty="0"/>
              <a:t>один из основных </a:t>
            </a:r>
            <a:r>
              <a:rPr lang="ru-RU" sz="2000" b="1" dirty="0"/>
              <a:t>жанров</a:t>
            </a:r>
            <a:r>
              <a:rPr lang="ru-RU" sz="2000" dirty="0"/>
              <a:t> изобразит, искусства, посвященный </a:t>
            </a:r>
            <a:r>
              <a:rPr lang="ru-RU" sz="2000" b="1" dirty="0"/>
              <a:t>историческим</a:t>
            </a:r>
            <a:r>
              <a:rPr lang="ru-RU" sz="2000" dirty="0"/>
              <a:t> событиям и деятелям, социально значимым явлениям в истории общества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2856"/>
            <a:ext cx="4104456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500042"/>
            <a:ext cx="4499992" cy="1412776"/>
          </a:xfrm>
        </p:spPr>
        <p:txBody>
          <a:bodyPr>
            <a:noAutofit/>
          </a:bodyPr>
          <a:lstStyle/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«Мифологический жанр»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жанр изо­бра­зительного искусства, сю­же­ты ко­то­ро­го по­черп­ну­ты из ми­фов.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1" y="2060848"/>
            <a:ext cx="3024336" cy="4464496"/>
          </a:xfrm>
        </p:spPr>
      </p:pic>
    </p:spTree>
    <p:extLst>
      <p:ext uri="{BB962C8B-B14F-4D97-AF65-F5344CB8AC3E}">
        <p14:creationId xmlns:p14="http://schemas.microsoft.com/office/powerpoint/2010/main" xmlns="" val="920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4860032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«Батальный жанр»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жанр изобразительного искусства,  посвящённый </a:t>
            </a:r>
            <a:r>
              <a:rPr lang="ru-RU" sz="2000" dirty="0"/>
              <a:t>темам </a:t>
            </a:r>
            <a:r>
              <a:rPr lang="ru-RU" sz="2000" dirty="0" smtClean="0"/>
              <a:t>войны</a:t>
            </a:r>
            <a:r>
              <a:rPr lang="ru-RU" sz="2000" dirty="0"/>
              <a:t> и военной жизни. Главное место в батальном жанре </a:t>
            </a:r>
            <a:r>
              <a:rPr lang="ru-RU" sz="2000" dirty="0" smtClean="0"/>
              <a:t>занимают сцены </a:t>
            </a:r>
            <a:r>
              <a:rPr lang="ru-RU" sz="2000" dirty="0"/>
              <a:t>сухопутных, морских </a:t>
            </a:r>
            <a:r>
              <a:rPr lang="ru-RU" sz="2000" dirty="0" smtClean="0"/>
              <a:t>сражений</a:t>
            </a:r>
            <a:r>
              <a:rPr lang="ru-RU" sz="2000" dirty="0"/>
              <a:t> и военных походов.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20888"/>
            <a:ext cx="4248472" cy="40324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3672408" cy="201622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«Бытовой жанр» - </a:t>
            </a:r>
            <a:r>
              <a:rPr lang="ru-RU" sz="2000" dirty="0" smtClean="0"/>
              <a:t>жанр изобразительного </a:t>
            </a:r>
            <a:r>
              <a:rPr lang="ru-RU" sz="2000" dirty="0"/>
              <a:t>искусства, посвящённый повседневной, частной и общественной </a:t>
            </a:r>
            <a:r>
              <a:rPr lang="ru-RU" sz="2000" dirty="0" smtClean="0"/>
              <a:t>жизни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492896"/>
            <a:ext cx="3816424" cy="3888432"/>
          </a:xfrm>
        </p:spPr>
      </p:pic>
    </p:spTree>
    <p:extLst>
      <p:ext uri="{BB962C8B-B14F-4D97-AF65-F5344CB8AC3E}">
        <p14:creationId xmlns:p14="http://schemas.microsoft.com/office/powerpoint/2010/main" xmlns="" val="31705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4427984" cy="1584176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7.«Натюрморт»- </a:t>
            </a:r>
            <a:r>
              <a:rPr lang="ru-RU" sz="2000" dirty="0"/>
              <a:t> изображение неодушевлённых предметов в изобразительном искусстве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29604"/>
            <a:ext cx="4104456" cy="38476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260648"/>
            <a:ext cx="4392488" cy="165618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«Анималистический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</a:t>
            </a:r>
            <a:r>
              <a:rPr lang="ru-RU" sz="2000" dirty="0" smtClean="0"/>
              <a:t>жанр изобразительного искусства, </a:t>
            </a:r>
            <a:r>
              <a:rPr lang="ru-RU" sz="2000" dirty="0"/>
              <a:t>основным объектом которого являются </a:t>
            </a:r>
            <a:r>
              <a:rPr lang="ru-RU" sz="2000" dirty="0" smtClean="0"/>
              <a:t>животные.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2204864"/>
            <a:ext cx="3816424" cy="3528392"/>
          </a:xfrm>
        </p:spPr>
      </p:pic>
    </p:spTree>
    <p:extLst>
      <p:ext uri="{BB962C8B-B14F-4D97-AF65-F5344CB8AC3E}">
        <p14:creationId xmlns:p14="http://schemas.microsoft.com/office/powerpoint/2010/main" xmlns="" val="22648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9.»Марина»-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жанр</a:t>
            </a:r>
            <a:r>
              <a:rPr lang="ru-RU" sz="2000" dirty="0"/>
              <a:t> изобразительного искусства, изображающий морской вид, а также сцену морского сражения или иные события, происходящие на море.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20888"/>
            <a:ext cx="3528392" cy="345638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420888"/>
            <a:ext cx="4536504" cy="3339355"/>
          </a:xfrm>
        </p:spPr>
      </p:pic>
    </p:spTree>
    <p:extLst>
      <p:ext uri="{BB962C8B-B14F-4D97-AF65-F5344CB8AC3E}">
        <p14:creationId xmlns:p14="http://schemas.microsoft.com/office/powerpoint/2010/main" xmlns="" val="4753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382</TotalTime>
  <Words>694</Words>
  <Application>Microsoft Office PowerPoint</Application>
  <PresentationFormat>Экран (4:3)</PresentationFormat>
  <Paragraphs>86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«Виды и жанры искусств»</vt:lpstr>
      <vt:lpstr>Изобразительные виды искусств:</vt:lpstr>
      <vt:lpstr>«Живопись»</vt:lpstr>
      <vt:lpstr>1.Монументальная живопись- это древний вид искусства , представленный в виде фресок, мозаик.</vt:lpstr>
      <vt:lpstr> II.Станковая живопись-картины различных жанров, которые написаны на полотне, бумаге при помощи масляной краски. </vt:lpstr>
      <vt:lpstr>Слайд 6</vt:lpstr>
      <vt:lpstr>Слайд 7</vt:lpstr>
      <vt:lpstr>Слайд 8</vt:lpstr>
      <vt:lpstr>9.»Марина»-  жанр изобразительного искусства, изображающий морской вид, а также сцену морского сражения или иные события, происходящие на море.</vt:lpstr>
      <vt:lpstr>II. «Графика»- вид изобразительного искусства, использующий в качестве основных изобразительных средств линии, штрихи, пятна и точки.</vt:lpstr>
      <vt:lpstr>Слайд 11</vt:lpstr>
      <vt:lpstr>Слайд 12</vt:lpstr>
      <vt:lpstr>Слайд 13</vt:lpstr>
      <vt:lpstr>III. Скульптура-вид искусства, возникший в древности. Найденные скульптуры состояли из глины, дерева, камняизображали людей и животных, довольно схожих с оригиналами. </vt:lpstr>
      <vt:lpstr>2. «Станковая скульптура»- вид скульптуры, имеющий самостоятельное значение, рассчитанный на восприятие с близкого расстояния и не связанный с архитектурой и предметным окружением.</vt:lpstr>
      <vt:lpstr>IV. «Декоративно - прикладное искусство»-  широкий раздел изобразительного искусства , который охватывает различные отрасли творческой деятельности, направленной на создание художественных изделий с утилитарными и художественными функциями. </vt:lpstr>
      <vt:lpstr>Слайд 17</vt:lpstr>
      <vt:lpstr>Слайд 18</vt:lpstr>
      <vt:lpstr>Слайд 19</vt:lpstr>
      <vt:lpstr>Слайд 20</vt:lpstr>
      <vt:lpstr>Слайд 21</vt:lpstr>
      <vt:lpstr>13. «Граффити»- изображения или надписи, выцарапанные, написанные или нарисованные краской или чернилами на стенах и других поверхностях.  .</vt:lpstr>
      <vt:lpstr>Неизобразительные виды искусства:</vt:lpstr>
      <vt:lpstr>1. «Архитектура»- искусство и наука строить, проектировать здания  и сооружения.</vt:lpstr>
      <vt:lpstr>Слайд 25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«Виды и жанры искусств»</dc:title>
  <dc:creator>user</dc:creator>
  <cp:lastModifiedBy>Семья</cp:lastModifiedBy>
  <cp:revision>36</cp:revision>
  <dcterms:created xsi:type="dcterms:W3CDTF">2018-11-05T06:41:48Z</dcterms:created>
  <dcterms:modified xsi:type="dcterms:W3CDTF">2018-11-05T15:12:26Z</dcterms:modified>
</cp:coreProperties>
</file>